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46" r:id="rId2"/>
    <p:sldId id="2549" r:id="rId3"/>
    <p:sldId id="2558" r:id="rId4"/>
    <p:sldId id="25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9638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B6D58-CAE2-4003-BA92-6E8952352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64C0F-4AB5-4828-83AA-6A9910DB3F0A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AB2D3-9761-4ADA-ACFC-2652A02D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79" y="495824"/>
            <a:ext cx="7101842" cy="832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08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4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848975" y="0"/>
            <a:ext cx="496676" cy="533400"/>
          </a:xfrm>
          <a:custGeom>
            <a:avLst/>
            <a:gdLst>
              <a:gd name="T0" fmla="*/ 0 w 346"/>
              <a:gd name="T1" fmla="*/ 0 h 372"/>
              <a:gd name="T2" fmla="*/ 0 w 346"/>
              <a:gd name="T3" fmla="*/ 269 h 372"/>
              <a:gd name="T4" fmla="*/ 17 w 346"/>
              <a:gd name="T5" fmla="*/ 298 h 372"/>
              <a:gd name="T6" fmla="*/ 155 w 346"/>
              <a:gd name="T7" fmla="*/ 367 h 372"/>
              <a:gd name="T8" fmla="*/ 191 w 346"/>
              <a:gd name="T9" fmla="*/ 367 h 372"/>
              <a:gd name="T10" fmla="*/ 328 w 346"/>
              <a:gd name="T11" fmla="*/ 298 h 372"/>
              <a:gd name="T12" fmla="*/ 346 w 346"/>
              <a:gd name="T13" fmla="*/ 269 h 372"/>
              <a:gd name="T14" fmla="*/ 346 w 346"/>
              <a:gd name="T15" fmla="*/ 0 h 372"/>
              <a:gd name="T16" fmla="*/ 0 w 346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72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9982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3335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0330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0876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5069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9883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8764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4487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4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sada.ru/upload/iblock/1c5/moxxkg42h3x00cu9rcrzgucogjse78q5/Pamyatka-sukhie-pyatna-krovi.pdf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71C464-A5A3-4B3E-BE41-5B4395E2A96D}"/>
              </a:ext>
            </a:extLst>
          </p:cNvPr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AF9C5-F3C0-E8B2-ABD7-0B921E6BA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1" y="2547905"/>
            <a:ext cx="4558603" cy="2799267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29E98868-4884-2E59-B0C7-A90BE2DDBF1C}"/>
              </a:ext>
            </a:extLst>
          </p:cNvPr>
          <p:cNvSpPr/>
          <p:nvPr/>
        </p:nvSpPr>
        <p:spPr>
          <a:xfrm>
            <a:off x="0" y="0"/>
            <a:ext cx="12192000" cy="1744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/>
            </a:solidFill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00CF4-35A4-278B-717E-5BC90EDDBDF8}"/>
              </a:ext>
            </a:extLst>
          </p:cNvPr>
          <p:cNvSpPr txBox="1"/>
          <p:nvPr/>
        </p:nvSpPr>
        <p:spPr>
          <a:xfrm>
            <a:off x="2567649" y="504148"/>
            <a:ext cx="705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Проба сухого пятна крови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8BEBB5-6E1B-6823-82F5-1192154CB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b="-529"/>
          <a:stretch/>
        </p:blipFill>
        <p:spPr>
          <a:xfrm>
            <a:off x="6627958" y="3714168"/>
            <a:ext cx="4558603" cy="2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1" y="5733335"/>
            <a:ext cx="1905270" cy="1124665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5" name="Oval 3">
            <a:extLst>
              <a:ext uri="{FF2B5EF4-FFF2-40B4-BE49-F238E27FC236}">
                <a16:creationId xmlns:a16="http://schemas.microsoft.com/office/drawing/2014/main" id="{F9651DBD-30D6-5D4A-E9B9-13FB7D3317B1}"/>
              </a:ext>
            </a:extLst>
          </p:cNvPr>
          <p:cNvSpPr/>
          <p:nvPr/>
        </p:nvSpPr>
        <p:spPr>
          <a:xfrm>
            <a:off x="1516048" y="3054395"/>
            <a:ext cx="1870310" cy="18703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uli"/>
              </a:rPr>
              <a:t>1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ul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088FB-3B90-D72D-7E49-897976A17B69}"/>
              </a:ext>
            </a:extLst>
          </p:cNvPr>
          <p:cNvSpPr/>
          <p:nvPr/>
        </p:nvSpPr>
        <p:spPr>
          <a:xfrm>
            <a:off x="652606" y="4500698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09C34-80E8-3750-E094-759577402BF2}"/>
              </a:ext>
            </a:extLst>
          </p:cNvPr>
          <p:cNvSpPr txBox="1"/>
          <p:nvPr/>
        </p:nvSpPr>
        <p:spPr>
          <a:xfrm>
            <a:off x="2180023" y="4646520"/>
            <a:ext cx="6213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Моча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623958EA-FA27-A4C2-E6D2-D21F29C13D5A}"/>
              </a:ext>
            </a:extLst>
          </p:cNvPr>
          <p:cNvSpPr/>
          <p:nvPr/>
        </p:nvSpPr>
        <p:spPr>
          <a:xfrm>
            <a:off x="5022706" y="3036867"/>
            <a:ext cx="1870311" cy="18703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uli"/>
              </a:rPr>
              <a:t>2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B38119F-1FE3-724B-2437-8476BF9BA4EF}"/>
              </a:ext>
            </a:extLst>
          </p:cNvPr>
          <p:cNvSpPr/>
          <p:nvPr/>
        </p:nvSpPr>
        <p:spPr>
          <a:xfrm>
            <a:off x="4212498" y="4500698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A054CE0-56E9-A6C4-7FE5-CF7B35DCB64D}"/>
              </a:ext>
            </a:extLst>
          </p:cNvPr>
          <p:cNvSpPr txBox="1"/>
          <p:nvPr/>
        </p:nvSpPr>
        <p:spPr>
          <a:xfrm>
            <a:off x="5233106" y="4646518"/>
            <a:ext cx="172579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Венозная кровь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FB56758A-0AFD-59F5-709F-F8DB3965F9D7}"/>
              </a:ext>
            </a:extLst>
          </p:cNvPr>
          <p:cNvSpPr/>
          <p:nvPr/>
        </p:nvSpPr>
        <p:spPr>
          <a:xfrm>
            <a:off x="8782854" y="3114762"/>
            <a:ext cx="1870311" cy="18703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uli"/>
              </a:rPr>
              <a:t>3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5E27CE2-FF82-10D1-93AB-D552EE17396E}"/>
              </a:ext>
            </a:extLst>
          </p:cNvPr>
          <p:cNvSpPr/>
          <p:nvPr/>
        </p:nvSpPr>
        <p:spPr>
          <a:xfrm>
            <a:off x="7790904" y="4500698"/>
            <a:ext cx="4146617" cy="63019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A42D6C3-1C5C-301B-FBF7-80C88D9BE4C2}"/>
              </a:ext>
            </a:extLst>
          </p:cNvPr>
          <p:cNvSpPr txBox="1"/>
          <p:nvPr/>
        </p:nvSpPr>
        <p:spPr>
          <a:xfrm>
            <a:off x="8796279" y="4646518"/>
            <a:ext cx="21073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Капиллярная кровь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Прямоугольник 2">
            <a:extLst>
              <a:ext uri="{FF2B5EF4-FFF2-40B4-BE49-F238E27FC236}">
                <a16:creationId xmlns:a16="http://schemas.microsoft.com/office/drawing/2014/main" id="{2D30353A-30A5-0AE5-8B6B-3D37EB8F169B}"/>
              </a:ext>
            </a:extLst>
          </p:cNvPr>
          <p:cNvSpPr/>
          <p:nvPr/>
        </p:nvSpPr>
        <p:spPr>
          <a:xfrm>
            <a:off x="0" y="0"/>
            <a:ext cx="12192000" cy="1744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/>
            </a:solidFill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3" name="Group 176">
            <a:extLst>
              <a:ext uri="{FF2B5EF4-FFF2-40B4-BE49-F238E27FC236}">
                <a16:creationId xmlns:a16="http://schemas.microsoft.com/office/drawing/2014/main" id="{85DF21CB-4D67-3808-50EE-A865FF4AE0D2}"/>
              </a:ext>
            </a:extLst>
          </p:cNvPr>
          <p:cNvGrpSpPr/>
          <p:nvPr/>
        </p:nvGrpSpPr>
        <p:grpSpPr>
          <a:xfrm rot="18907093">
            <a:off x="10666138" y="539406"/>
            <a:ext cx="897393" cy="899458"/>
            <a:chOff x="-41209" y="0"/>
            <a:chExt cx="714387" cy="689211"/>
          </a:xfrm>
          <a:solidFill>
            <a:schemeClr val="tx1"/>
          </a:solidFill>
        </p:grpSpPr>
        <p:sp>
          <p:nvSpPr>
            <p:cNvPr id="24" name="Freeform 93">
              <a:extLst>
                <a:ext uri="{FF2B5EF4-FFF2-40B4-BE49-F238E27FC236}">
                  <a16:creationId xmlns:a16="http://schemas.microsoft.com/office/drawing/2014/main" id="{67498E02-A8C3-CE14-0618-F75CC3D6B0A9}"/>
                </a:ext>
              </a:extLst>
            </p:cNvPr>
            <p:cNvSpPr/>
            <p:nvPr/>
          </p:nvSpPr>
          <p:spPr>
            <a:xfrm>
              <a:off x="-41209" y="97861"/>
              <a:ext cx="613564" cy="59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extrusionOk="0">
                  <a:moveTo>
                    <a:pt x="15308" y="579"/>
                  </a:moveTo>
                  <a:cubicBezTo>
                    <a:pt x="14922" y="193"/>
                    <a:pt x="14536" y="0"/>
                    <a:pt x="13958" y="0"/>
                  </a:cubicBezTo>
                  <a:cubicBezTo>
                    <a:pt x="13572" y="0"/>
                    <a:pt x="12993" y="193"/>
                    <a:pt x="12608" y="579"/>
                  </a:cubicBezTo>
                  <a:cubicBezTo>
                    <a:pt x="11643" y="1736"/>
                    <a:pt x="11643" y="1736"/>
                    <a:pt x="11643" y="1736"/>
                  </a:cubicBezTo>
                  <a:cubicBezTo>
                    <a:pt x="11258" y="1929"/>
                    <a:pt x="11065" y="2507"/>
                    <a:pt x="11065" y="2893"/>
                  </a:cubicBezTo>
                  <a:cubicBezTo>
                    <a:pt x="11065" y="3279"/>
                    <a:pt x="11258" y="3664"/>
                    <a:pt x="11450" y="3857"/>
                  </a:cubicBezTo>
                  <a:cubicBezTo>
                    <a:pt x="1422" y="7907"/>
                    <a:pt x="1422" y="7907"/>
                    <a:pt x="1422" y="7907"/>
                  </a:cubicBezTo>
                  <a:cubicBezTo>
                    <a:pt x="650" y="8293"/>
                    <a:pt x="265" y="8871"/>
                    <a:pt x="72" y="9643"/>
                  </a:cubicBezTo>
                  <a:cubicBezTo>
                    <a:pt x="-121" y="10221"/>
                    <a:pt x="72" y="10993"/>
                    <a:pt x="650" y="11571"/>
                  </a:cubicBezTo>
                  <a:cubicBezTo>
                    <a:pt x="10100" y="20829"/>
                    <a:pt x="10100" y="20829"/>
                    <a:pt x="10100" y="20829"/>
                  </a:cubicBezTo>
                  <a:cubicBezTo>
                    <a:pt x="10486" y="21214"/>
                    <a:pt x="11065" y="21600"/>
                    <a:pt x="11643" y="21600"/>
                  </a:cubicBezTo>
                  <a:cubicBezTo>
                    <a:pt x="11643" y="21600"/>
                    <a:pt x="11643" y="21600"/>
                    <a:pt x="11643" y="21600"/>
                  </a:cubicBezTo>
                  <a:cubicBezTo>
                    <a:pt x="11836" y="21600"/>
                    <a:pt x="12029" y="21600"/>
                    <a:pt x="12029" y="21407"/>
                  </a:cubicBezTo>
                  <a:cubicBezTo>
                    <a:pt x="12800" y="21407"/>
                    <a:pt x="13379" y="20829"/>
                    <a:pt x="13765" y="20057"/>
                  </a:cubicBezTo>
                  <a:cubicBezTo>
                    <a:pt x="17622" y="10221"/>
                    <a:pt x="17622" y="10221"/>
                    <a:pt x="17622" y="10221"/>
                  </a:cubicBezTo>
                  <a:cubicBezTo>
                    <a:pt x="18008" y="10414"/>
                    <a:pt x="18200" y="10607"/>
                    <a:pt x="18586" y="10607"/>
                  </a:cubicBezTo>
                  <a:cubicBezTo>
                    <a:pt x="19165" y="10607"/>
                    <a:pt x="19550" y="10414"/>
                    <a:pt x="19936" y="10029"/>
                  </a:cubicBezTo>
                  <a:cubicBezTo>
                    <a:pt x="21093" y="8871"/>
                    <a:pt x="21093" y="8871"/>
                    <a:pt x="21093" y="8871"/>
                  </a:cubicBezTo>
                  <a:cubicBezTo>
                    <a:pt x="21286" y="8679"/>
                    <a:pt x="21479" y="8100"/>
                    <a:pt x="21479" y="7714"/>
                  </a:cubicBezTo>
                  <a:cubicBezTo>
                    <a:pt x="21479" y="7136"/>
                    <a:pt x="21286" y="6750"/>
                    <a:pt x="21093" y="6364"/>
                  </a:cubicBezTo>
                  <a:lnTo>
                    <a:pt x="15308" y="579"/>
                  </a:lnTo>
                  <a:close/>
                  <a:moveTo>
                    <a:pt x="12415" y="19671"/>
                  </a:moveTo>
                  <a:cubicBezTo>
                    <a:pt x="12222" y="19864"/>
                    <a:pt x="12029" y="20057"/>
                    <a:pt x="11836" y="20057"/>
                  </a:cubicBezTo>
                  <a:cubicBezTo>
                    <a:pt x="11643" y="20057"/>
                    <a:pt x="11643" y="20057"/>
                    <a:pt x="11643" y="20057"/>
                  </a:cubicBezTo>
                  <a:cubicBezTo>
                    <a:pt x="11450" y="20057"/>
                    <a:pt x="11258" y="20057"/>
                    <a:pt x="11065" y="19864"/>
                  </a:cubicBezTo>
                  <a:cubicBezTo>
                    <a:pt x="1615" y="10607"/>
                    <a:pt x="1615" y="10607"/>
                    <a:pt x="1615" y="10607"/>
                  </a:cubicBezTo>
                  <a:cubicBezTo>
                    <a:pt x="1615" y="10414"/>
                    <a:pt x="1422" y="10029"/>
                    <a:pt x="1422" y="9836"/>
                  </a:cubicBezTo>
                  <a:cubicBezTo>
                    <a:pt x="1615" y="9643"/>
                    <a:pt x="1615" y="9450"/>
                    <a:pt x="2000" y="9257"/>
                  </a:cubicBezTo>
                  <a:cubicBezTo>
                    <a:pt x="6436" y="7521"/>
                    <a:pt x="6436" y="7521"/>
                    <a:pt x="6436" y="7521"/>
                  </a:cubicBezTo>
                  <a:cubicBezTo>
                    <a:pt x="9715" y="8486"/>
                    <a:pt x="12800" y="7521"/>
                    <a:pt x="15886" y="10800"/>
                  </a:cubicBezTo>
                  <a:lnTo>
                    <a:pt x="12415" y="19671"/>
                  </a:lnTo>
                  <a:close/>
                  <a:moveTo>
                    <a:pt x="19936" y="7907"/>
                  </a:moveTo>
                  <a:cubicBezTo>
                    <a:pt x="18972" y="8871"/>
                    <a:pt x="18972" y="8871"/>
                    <a:pt x="18972" y="8871"/>
                  </a:cubicBezTo>
                  <a:cubicBezTo>
                    <a:pt x="18779" y="9064"/>
                    <a:pt x="18586" y="9064"/>
                    <a:pt x="18393" y="8871"/>
                  </a:cubicBezTo>
                  <a:cubicBezTo>
                    <a:pt x="17043" y="7714"/>
                    <a:pt x="17043" y="7714"/>
                    <a:pt x="17043" y="7714"/>
                  </a:cubicBezTo>
                  <a:cubicBezTo>
                    <a:pt x="16079" y="10221"/>
                    <a:pt x="16079" y="10221"/>
                    <a:pt x="16079" y="10221"/>
                  </a:cubicBezTo>
                  <a:cubicBezTo>
                    <a:pt x="16079" y="10029"/>
                    <a:pt x="16079" y="10029"/>
                    <a:pt x="16079" y="10029"/>
                  </a:cubicBezTo>
                  <a:cubicBezTo>
                    <a:pt x="13958" y="7907"/>
                    <a:pt x="11643" y="7521"/>
                    <a:pt x="9522" y="7329"/>
                  </a:cubicBezTo>
                  <a:cubicBezTo>
                    <a:pt x="8943" y="7329"/>
                    <a:pt x="8365" y="7136"/>
                    <a:pt x="7593" y="6943"/>
                  </a:cubicBezTo>
                  <a:cubicBezTo>
                    <a:pt x="13958" y="4436"/>
                    <a:pt x="13958" y="4436"/>
                    <a:pt x="13958" y="4436"/>
                  </a:cubicBezTo>
                  <a:cubicBezTo>
                    <a:pt x="12608" y="3279"/>
                    <a:pt x="12608" y="3279"/>
                    <a:pt x="12608" y="3279"/>
                  </a:cubicBezTo>
                  <a:cubicBezTo>
                    <a:pt x="12608" y="3086"/>
                    <a:pt x="12608" y="2893"/>
                    <a:pt x="12608" y="2700"/>
                  </a:cubicBezTo>
                  <a:cubicBezTo>
                    <a:pt x="13765" y="1736"/>
                    <a:pt x="13765" y="1736"/>
                    <a:pt x="13765" y="1736"/>
                  </a:cubicBezTo>
                  <a:cubicBezTo>
                    <a:pt x="13958" y="1543"/>
                    <a:pt x="14150" y="1543"/>
                    <a:pt x="14343" y="1736"/>
                  </a:cubicBezTo>
                  <a:cubicBezTo>
                    <a:pt x="19936" y="7329"/>
                    <a:pt x="19936" y="7329"/>
                    <a:pt x="19936" y="7329"/>
                  </a:cubicBezTo>
                  <a:cubicBezTo>
                    <a:pt x="20129" y="7521"/>
                    <a:pt x="20129" y="7714"/>
                    <a:pt x="19936" y="7907"/>
                  </a:cubicBezTo>
                  <a:close/>
                  <a:moveTo>
                    <a:pt x="19936" y="7907"/>
                  </a:moveTo>
                  <a:cubicBezTo>
                    <a:pt x="19936" y="7907"/>
                    <a:pt x="19936" y="7907"/>
                    <a:pt x="19936" y="7907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id="{3B91A8EE-D663-33DA-F7A4-A11BF5163235}"/>
                </a:ext>
              </a:extLst>
            </p:cNvPr>
            <p:cNvSpPr/>
            <p:nvPr/>
          </p:nvSpPr>
          <p:spPr>
            <a:xfrm>
              <a:off x="294627" y="319956"/>
              <a:ext cx="104327" cy="10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21600"/>
                  </a:moveTo>
                  <a:cubicBezTo>
                    <a:pt x="17053" y="21600"/>
                    <a:pt x="21600" y="17053"/>
                    <a:pt x="21600" y="11368"/>
                  </a:cubicBezTo>
                  <a:cubicBezTo>
                    <a:pt x="21600" y="5684"/>
                    <a:pt x="17053" y="0"/>
                    <a:pt x="11368" y="0"/>
                  </a:cubicBezTo>
                  <a:cubicBezTo>
                    <a:pt x="5684" y="0"/>
                    <a:pt x="0" y="5684"/>
                    <a:pt x="0" y="11368"/>
                  </a:cubicBezTo>
                  <a:cubicBezTo>
                    <a:pt x="0" y="17053"/>
                    <a:pt x="5684" y="21600"/>
                    <a:pt x="11368" y="21600"/>
                  </a:cubicBezTo>
                  <a:close/>
                  <a:moveTo>
                    <a:pt x="11368" y="4547"/>
                  </a:moveTo>
                  <a:cubicBezTo>
                    <a:pt x="14779" y="4547"/>
                    <a:pt x="18189" y="7958"/>
                    <a:pt x="18189" y="11368"/>
                  </a:cubicBezTo>
                  <a:cubicBezTo>
                    <a:pt x="18189" y="14779"/>
                    <a:pt x="14779" y="18189"/>
                    <a:pt x="11368" y="18189"/>
                  </a:cubicBezTo>
                  <a:cubicBezTo>
                    <a:pt x="7958" y="18189"/>
                    <a:pt x="4547" y="14779"/>
                    <a:pt x="4547" y="11368"/>
                  </a:cubicBezTo>
                  <a:cubicBezTo>
                    <a:pt x="4547" y="7958"/>
                    <a:pt x="7958" y="4547"/>
                    <a:pt x="11368" y="4547"/>
                  </a:cubicBezTo>
                  <a:close/>
                  <a:moveTo>
                    <a:pt x="11368" y="4547"/>
                  </a:moveTo>
                  <a:cubicBezTo>
                    <a:pt x="11368" y="4547"/>
                    <a:pt x="11368" y="4547"/>
                    <a:pt x="11368" y="4547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9F6DCFE4-054D-1E43-CDCA-368D27F06816}"/>
                </a:ext>
              </a:extLst>
            </p:cNvPr>
            <p:cNvSpPr/>
            <p:nvPr/>
          </p:nvSpPr>
          <p:spPr>
            <a:xfrm>
              <a:off x="568852" y="0"/>
              <a:ext cx="104326" cy="9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0"/>
                  </a:moveTo>
                  <a:cubicBezTo>
                    <a:pt x="4547" y="0"/>
                    <a:pt x="0" y="4547"/>
                    <a:pt x="0" y="10232"/>
                  </a:cubicBezTo>
                  <a:cubicBezTo>
                    <a:pt x="0" y="17053"/>
                    <a:pt x="4547" y="21600"/>
                    <a:pt x="11368" y="21600"/>
                  </a:cubicBezTo>
                  <a:cubicBezTo>
                    <a:pt x="17053" y="21600"/>
                    <a:pt x="21600" y="17053"/>
                    <a:pt x="21600" y="10232"/>
                  </a:cubicBezTo>
                  <a:cubicBezTo>
                    <a:pt x="21600" y="4547"/>
                    <a:pt x="17053" y="0"/>
                    <a:pt x="11368" y="0"/>
                  </a:cubicBezTo>
                  <a:close/>
                  <a:moveTo>
                    <a:pt x="11368" y="17053"/>
                  </a:moveTo>
                  <a:cubicBezTo>
                    <a:pt x="7958" y="17053"/>
                    <a:pt x="4547" y="14779"/>
                    <a:pt x="4547" y="10232"/>
                  </a:cubicBezTo>
                  <a:cubicBezTo>
                    <a:pt x="4547" y="6821"/>
                    <a:pt x="7958" y="4547"/>
                    <a:pt x="11368" y="4547"/>
                  </a:cubicBezTo>
                  <a:cubicBezTo>
                    <a:pt x="14779" y="4547"/>
                    <a:pt x="18189" y="6821"/>
                    <a:pt x="18189" y="10232"/>
                  </a:cubicBezTo>
                  <a:cubicBezTo>
                    <a:pt x="18189" y="14779"/>
                    <a:pt x="14779" y="17053"/>
                    <a:pt x="11368" y="17053"/>
                  </a:cubicBezTo>
                  <a:close/>
                  <a:moveTo>
                    <a:pt x="11368" y="17053"/>
                  </a:moveTo>
                  <a:cubicBezTo>
                    <a:pt x="11368" y="17053"/>
                    <a:pt x="11368" y="17053"/>
                    <a:pt x="11368" y="17053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id="{967348C4-86F7-7606-BB2D-B48381712427}"/>
                </a:ext>
              </a:extLst>
            </p:cNvPr>
            <p:cNvSpPr/>
            <p:nvPr/>
          </p:nvSpPr>
          <p:spPr>
            <a:xfrm>
              <a:off x="169437" y="299960"/>
              <a:ext cx="86443" cy="8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lose/>
                  <a:moveTo>
                    <a:pt x="10800" y="5400"/>
                  </a:moveTo>
                  <a:cubicBezTo>
                    <a:pt x="13500" y="5400"/>
                    <a:pt x="16200" y="8100"/>
                    <a:pt x="16200" y="10800"/>
                  </a:cubicBezTo>
                  <a:cubicBezTo>
                    <a:pt x="16200" y="13500"/>
                    <a:pt x="13500" y="16200"/>
                    <a:pt x="10800" y="16200"/>
                  </a:cubicBezTo>
                  <a:cubicBezTo>
                    <a:pt x="8100" y="16200"/>
                    <a:pt x="5400" y="13500"/>
                    <a:pt x="5400" y="10800"/>
                  </a:cubicBezTo>
                  <a:cubicBezTo>
                    <a:pt x="5400" y="8100"/>
                    <a:pt x="8100" y="5400"/>
                    <a:pt x="10800" y="5400"/>
                  </a:cubicBezTo>
                  <a:close/>
                  <a:moveTo>
                    <a:pt x="10800" y="5400"/>
                  </a:moveTo>
                  <a:cubicBezTo>
                    <a:pt x="10800" y="5400"/>
                    <a:pt x="10800" y="5400"/>
                    <a:pt x="10800" y="540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Freeform 97">
              <a:extLst>
                <a:ext uri="{FF2B5EF4-FFF2-40B4-BE49-F238E27FC236}">
                  <a16:creationId xmlns:a16="http://schemas.microsoft.com/office/drawing/2014/main" id="{4FCE781D-38DD-2EF2-97B5-C94B1A6E7F7A}"/>
                </a:ext>
              </a:extLst>
            </p:cNvPr>
            <p:cNvSpPr/>
            <p:nvPr/>
          </p:nvSpPr>
          <p:spPr>
            <a:xfrm>
              <a:off x="255877" y="442797"/>
              <a:ext cx="38751" cy="4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18514" y="21600"/>
                    <a:pt x="9257" y="21600"/>
                  </a:cubicBezTo>
                  <a:cubicBezTo>
                    <a:pt x="3086" y="21600"/>
                    <a:pt x="0" y="16200"/>
                    <a:pt x="0" y="10800"/>
                  </a:cubicBezTo>
                  <a:cubicBezTo>
                    <a:pt x="0" y="5400"/>
                    <a:pt x="3086" y="0"/>
                    <a:pt x="9257" y="0"/>
                  </a:cubicBezTo>
                  <a:cubicBezTo>
                    <a:pt x="18514" y="0"/>
                    <a:pt x="21600" y="540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3ADF2C45-B582-4B73-A3FE-8908313FF3BA}"/>
                </a:ext>
              </a:extLst>
            </p:cNvPr>
            <p:cNvSpPr/>
            <p:nvPr/>
          </p:nvSpPr>
          <p:spPr>
            <a:xfrm>
              <a:off x="589716" y="142837"/>
              <a:ext cx="44712" cy="3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3"/>
                  </a:moveTo>
                  <a:cubicBezTo>
                    <a:pt x="21600" y="18514"/>
                    <a:pt x="16200" y="21600"/>
                    <a:pt x="10800" y="21600"/>
                  </a:cubicBezTo>
                  <a:cubicBezTo>
                    <a:pt x="5400" y="21600"/>
                    <a:pt x="0" y="18514"/>
                    <a:pt x="0" y="12343"/>
                  </a:cubicBezTo>
                  <a:cubicBezTo>
                    <a:pt x="0" y="3086"/>
                    <a:pt x="5400" y="0"/>
                    <a:pt x="10800" y="0"/>
                  </a:cubicBezTo>
                  <a:cubicBezTo>
                    <a:pt x="16200" y="0"/>
                    <a:pt x="21600" y="3086"/>
                    <a:pt x="21600" y="12343"/>
                  </a:cubicBezTo>
                  <a:close/>
                  <a:moveTo>
                    <a:pt x="21600" y="12343"/>
                  </a:moveTo>
                  <a:cubicBezTo>
                    <a:pt x="21600" y="12343"/>
                    <a:pt x="21600" y="12343"/>
                    <a:pt x="21600" y="12343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F2CCD90-87C7-56B2-25B6-8AFAC37EC087}"/>
              </a:ext>
            </a:extLst>
          </p:cNvPr>
          <p:cNvSpPr txBox="1"/>
          <p:nvPr/>
        </p:nvSpPr>
        <p:spPr>
          <a:xfrm>
            <a:off x="358880" y="327528"/>
            <a:ext cx="1022901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Виды биоматериалов, собираемых  </a:t>
            </a:r>
            <a:b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для целей допинг-контроля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094532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етод «сухой капли» расширит возможности анализа крови — Naked Science">
            <a:extLst>
              <a:ext uri="{FF2B5EF4-FFF2-40B4-BE49-F238E27FC236}">
                <a16:creationId xmlns:a16="http://schemas.microsoft.com/office/drawing/2014/main" id="{CA8FF826-1DFA-FD70-D9FD-DCD6B8D7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17" y="128159"/>
            <a:ext cx="4138569" cy="2761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9F7B4-7BAB-C41B-CDBF-55A08021C685}"/>
              </a:ext>
            </a:extLst>
          </p:cNvPr>
          <p:cNvSpPr txBox="1"/>
          <p:nvPr/>
        </p:nvSpPr>
        <p:spPr>
          <a:xfrm>
            <a:off x="733624" y="536986"/>
            <a:ext cx="6276307" cy="2985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Отбор проб капиллярной крови методом «сухих пятен крови»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- это один из  способов отбора проб для целей допинг-контроля,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процессе которого у спортсмена собирают капиллярную кровь, после чего ее помещают на абсорбирующую подложку и дают высохнуть.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AFEBB-07C2-2D42-CE4D-E9DC121974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366" y="4280073"/>
            <a:ext cx="1529987" cy="2161811"/>
          </a:xfrm>
          <a:prstGeom prst="rect">
            <a:avLst/>
          </a:prstGeom>
          <a:ln>
            <a:solidFill>
              <a:schemeClr val="tx1">
                <a:alpha val="94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C625F0-C03B-48C6-87C2-66ED54C3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3723"/>
            <a:ext cx="2011854" cy="1225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964644-B378-7508-FA82-08AA303ADCC2}"/>
              </a:ext>
            </a:extLst>
          </p:cNvPr>
          <p:cNvSpPr txBox="1"/>
          <p:nvPr/>
        </p:nvSpPr>
        <p:spPr>
          <a:xfrm>
            <a:off x="4576558" y="4262761"/>
            <a:ext cx="709072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Международный стандарт по тестированию и расследованиям 2023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39EAB-4E28-1EBA-EC32-534CFD31F7C4}"/>
              </a:ext>
            </a:extLst>
          </p:cNvPr>
          <p:cNvSpPr txBox="1"/>
          <p:nvPr/>
        </p:nvSpPr>
        <p:spPr>
          <a:xfrm>
            <a:off x="5340096" y="4742345"/>
            <a:ext cx="59431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 J. ОТБОР, ХРАНЕНИЕ И ТРАНСПОРТИРОВКА ПРОБ СУХИХ ПЯТЕН КРОВИ.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2603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70FBC-E35B-B11D-A9E6-2ACC837AE820}"/>
              </a:ext>
            </a:extLst>
          </p:cNvPr>
          <p:cNvSpPr txBox="1"/>
          <p:nvPr/>
        </p:nvSpPr>
        <p:spPr>
          <a:xfrm>
            <a:off x="1908469" y="810321"/>
            <a:ext cx="8596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 отбирают пробу сухого пятна крови?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CDBAB4F-80AB-CBEB-AEFC-46D401AC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723"/>
            <a:ext cx="2011854" cy="1225402"/>
          </a:xfrm>
          <a:prstGeom prst="rect">
            <a:avLst/>
          </a:prstGeom>
        </p:spPr>
      </p:pic>
      <p:pic>
        <p:nvPicPr>
          <p:cNvPr id="70" name="Picture 2" descr="Стало известно, почему медики берут кровь из безымянного пальца - Новости  Казахстана и мира на сегодня">
            <a:extLst>
              <a:ext uri="{FF2B5EF4-FFF2-40B4-BE49-F238E27FC236}">
                <a16:creationId xmlns:a16="http://schemas.microsoft.com/office/drawing/2014/main" id="{0B5F0A09-6F4C-8ADC-ECFC-676728CD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2463" y="2434892"/>
            <a:ext cx="3090485" cy="19882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6" descr="TASSO-M20 — Tasso, Inc.">
            <a:extLst>
              <a:ext uri="{FF2B5EF4-FFF2-40B4-BE49-F238E27FC236}">
                <a16:creationId xmlns:a16="http://schemas.microsoft.com/office/drawing/2014/main" id="{9FF4C4D6-1797-8D62-6F9D-ED350B64E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 bwMode="auto">
          <a:xfrm>
            <a:off x="7378974" y="2434892"/>
            <a:ext cx="3090485" cy="19882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94EE68B2-15D2-86D2-50B5-D359E38C3BB1}"/>
              </a:ext>
            </a:extLst>
          </p:cNvPr>
          <p:cNvCxnSpPr/>
          <p:nvPr/>
        </p:nvCxnSpPr>
        <p:spPr>
          <a:xfrm>
            <a:off x="7935985" y="1526796"/>
            <a:ext cx="604008" cy="53689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6806C6F3-F528-B452-9AA0-C5388F291C0C}"/>
              </a:ext>
            </a:extLst>
          </p:cNvPr>
          <p:cNvCxnSpPr/>
          <p:nvPr/>
        </p:nvCxnSpPr>
        <p:spPr>
          <a:xfrm flipH="1">
            <a:off x="3556932" y="1526796"/>
            <a:ext cx="612396" cy="53689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E96E48C-BC58-480B-1B9A-8F3056F0D53B}"/>
              </a:ext>
            </a:extLst>
          </p:cNvPr>
          <p:cNvSpPr txBox="1"/>
          <p:nvPr/>
        </p:nvSpPr>
        <p:spPr>
          <a:xfrm>
            <a:off x="1267205" y="4684875"/>
            <a:ext cx="39299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отбор пробы сухого пятна крови из пальца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4A795F-B74F-D206-7A6A-8B9E91DE1F4C}"/>
              </a:ext>
            </a:extLst>
          </p:cNvPr>
          <p:cNvSpPr txBox="1"/>
          <p:nvPr/>
        </p:nvSpPr>
        <p:spPr>
          <a:xfrm>
            <a:off x="6426636" y="4684875"/>
            <a:ext cx="516436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от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бор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робы сухого пятна крови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из верхней части руки с помощью устройства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интегрированной микроиглой/</a:t>
            </a:r>
            <a:r>
              <a:rPr kumimoji="0" lang="ru-RU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микроланцетом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1BBDB-409E-0434-6B9B-0C820135AF81}"/>
              </a:ext>
            </a:extLst>
          </p:cNvPr>
          <p:cNvSpPr txBox="1"/>
          <p:nvPr/>
        </p:nvSpPr>
        <p:spPr>
          <a:xfrm>
            <a:off x="2258355" y="6062360"/>
            <a:ext cx="915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о процедуре доступна в Памятке: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https://rusada.ru/upload/iblock/1c5/moxxkg42h3x00cu9rcrzgucogjse78q5/Pamyatka-sukhie-pyatna-krovi.pdf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9436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139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Muli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Чеснокова Алёна Андреевна</cp:lastModifiedBy>
  <cp:revision>18</cp:revision>
  <dcterms:created xsi:type="dcterms:W3CDTF">2022-09-29T06:36:59Z</dcterms:created>
  <dcterms:modified xsi:type="dcterms:W3CDTF">2024-11-15T08:37:54Z</dcterms:modified>
</cp:coreProperties>
</file>